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71" r:id="rId4"/>
    <p:sldId id="272" r:id="rId5"/>
    <p:sldId id="273" r:id="rId6"/>
    <p:sldId id="274" r:id="rId7"/>
    <p:sldId id="27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0A748-7AB6-4A29-95F9-ABCFB950637E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6D887-E34A-4A53-A871-A658CB6248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07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D887-E34A-4A53-A871-A658CB6248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47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D887-E34A-4A53-A871-A658CB6248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550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D887-E34A-4A53-A871-A658CB6248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2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D887-E34A-4A53-A871-A658CB6248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041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D887-E34A-4A53-A871-A658CB62486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3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6D887-E34A-4A53-A871-A658CB6248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9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BDC8B52-BE69-484A-98A2-3EA8F4B56531}"/>
              </a:ext>
            </a:extLst>
          </p:cNvPr>
          <p:cNvSpPr/>
          <p:nvPr userDrawn="1"/>
        </p:nvSpPr>
        <p:spPr>
          <a:xfrm>
            <a:off x="1282491" y="676029"/>
            <a:ext cx="10909509" cy="3527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5BAC"/>
              </a:gs>
              <a:gs pos="100000">
                <a:srgbClr val="005BAC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152DB-9054-EA4E-AF8F-B917D4DE70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3518" y="-288204"/>
            <a:ext cx="1656635" cy="16566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54AA6C-77F1-014D-9432-9B728E847C13}"/>
              </a:ext>
            </a:extLst>
          </p:cNvPr>
          <p:cNvSpPr/>
          <p:nvPr userDrawn="1"/>
        </p:nvSpPr>
        <p:spPr>
          <a:xfrm>
            <a:off x="1" y="256854"/>
            <a:ext cx="622851" cy="352746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6E3FED-A7A6-9649-A702-F1FBA231791C}"/>
              </a:ext>
            </a:extLst>
          </p:cNvPr>
          <p:cNvSpPr/>
          <p:nvPr userDrawn="1"/>
        </p:nvSpPr>
        <p:spPr>
          <a:xfrm>
            <a:off x="661883" y="256854"/>
            <a:ext cx="72000" cy="352746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9C5616A-982A-DE4C-B38E-14F1D1500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96752" y="203584"/>
            <a:ext cx="485739" cy="4887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7E329B-AE6E-FE49-827A-536159EDD2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282491" y="213424"/>
            <a:ext cx="1147601" cy="4396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EDBF14E-5AF1-E044-A76C-02AE01005724}"/>
              </a:ext>
            </a:extLst>
          </p:cNvPr>
          <p:cNvSpPr txBox="1"/>
          <p:nvPr userDrawn="1"/>
        </p:nvSpPr>
        <p:spPr>
          <a:xfrm>
            <a:off x="4189260" y="2859613"/>
            <a:ext cx="585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智能体追踪周报</a:t>
            </a:r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F517DA-8092-CE42-8E9E-10B172D2AC00}"/>
              </a:ext>
            </a:extLst>
          </p:cNvPr>
          <p:cNvSpPr txBox="1"/>
          <p:nvPr userDrawn="1"/>
        </p:nvSpPr>
        <p:spPr>
          <a:xfrm>
            <a:off x="4250806" y="4634608"/>
            <a:ext cx="5858048" cy="10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汇报人：高宏业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   间：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2022.7.31</a:t>
            </a:r>
          </a:p>
        </p:txBody>
      </p:sp>
    </p:spTree>
    <p:extLst>
      <p:ext uri="{BB962C8B-B14F-4D97-AF65-F5344CB8AC3E}">
        <p14:creationId xmlns:p14="http://schemas.microsoft.com/office/powerpoint/2010/main" val="331084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AB7518-C285-4E41-9092-FBD687837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D826F-9220-D441-B07C-6264279A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DC9F9-9465-7A4F-AA07-C9FCB2A8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D731F0-9609-614D-85C7-36973E00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268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E3575B-7B48-A64E-842A-4734000B2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659467"/>
            <a:ext cx="2628900" cy="4517496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18ADB1-69C3-F148-B3B6-7983F7F47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659467"/>
            <a:ext cx="7734300" cy="451749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21F5C9-88C6-2740-BAF6-4168DDCCC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278BE-41FF-7448-B681-7DBE5455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D28DBE-9406-CF4E-ABD5-8C251C2A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6380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33CF4-D746-7B45-8483-824882C1A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9890E0-85EB-8947-B734-1BC03039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ABC0BB-445B-224F-9945-BAB0D143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3657AF-65E3-9344-96D5-38B10EF5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49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70710-E913-BC4F-B2B9-4F0C7A4CF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C79931-E41B-F54D-B79E-8D82F0673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8E247-06F8-1D49-8BDD-6954CF0CEC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467D3-9099-E840-AD22-275133DA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87CF01-B129-234D-9DBF-278D85FBE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306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297D3-F23B-F645-9614-49939A22A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C10EB9-7BA8-9E4B-9BB6-1110BF4F8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30DB6F-AF8D-6D46-B0E5-44F532606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90CF63-4281-8448-9DEB-99693CA2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CECA37-AF72-F644-AAD1-7714AE97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31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3A6FB0-897D-544A-9DE4-4346DFB6C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5D48F0-D6C4-E447-8AA5-141AAD397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2E12D1-D187-774A-BAB8-5A7720473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FA670A-C3BB-8244-9CAE-F34ABD229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DB05EE-9E90-8249-89AF-B37C54B50B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5124C0-7FD3-3B45-9017-EE532605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B07453-F967-794E-B6BB-A7A37D4F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18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1190E1-11C0-5549-BAEC-2CBA46C2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4BC8D3-97EC-4C49-BEE2-FAB740F4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14019A-39A3-B540-8ED4-C9B6140F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6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5843A6-02D7-0B4D-83F1-B67872E8B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E75626-F28C-134C-B2FE-E617A8472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1C87CB-198F-8A4A-9E3E-3AD1C36F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7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E69F3-6BBB-C841-B203-DF6C6A7F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49462"/>
            <a:ext cx="6172200" cy="38115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B5C338-EFE7-6943-BB5C-5CBDA0809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DAF613-E649-B745-9984-02DA051CCD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219885-2953-A544-92EF-FE6A8F96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F77DBB-5872-A24D-9A96-7F5A37DA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4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0E149E-069D-304E-BEAF-4362ED806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2"/>
            <a:ext cx="617220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AAE071-48BD-5545-A0F0-FE2C1F091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739611-33E8-BB48-A890-78BDEF40D6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53316D-7E77-5549-A3DB-0FDF23C9A492}" type="datetimeFigureOut">
              <a:rPr kumimoji="1" lang="zh-CN" altLang="en-US" smtClean="0"/>
              <a:t>2022/7/31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DB236C-A2C4-0844-9991-ED199594F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8BE291-E664-4F42-A240-28C8C553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3748B-8DE5-A94E-93E8-79BFFC630D8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785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21D9AFF-1B21-6A42-AA17-DD84B7BBA3FE}"/>
              </a:ext>
            </a:extLst>
          </p:cNvPr>
          <p:cNvSpPr/>
          <p:nvPr userDrawn="1"/>
        </p:nvSpPr>
        <p:spPr>
          <a:xfrm>
            <a:off x="1282491" y="676029"/>
            <a:ext cx="10909509" cy="3527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5BAC"/>
              </a:gs>
              <a:gs pos="100000">
                <a:srgbClr val="005BAC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38D9A3-E2D2-9F4E-83FE-4C09B5FDC99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63518" y="-288204"/>
            <a:ext cx="1656635" cy="165663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95F9049-D530-F644-B440-726BEB1E31B4}"/>
              </a:ext>
            </a:extLst>
          </p:cNvPr>
          <p:cNvSpPr/>
          <p:nvPr userDrawn="1"/>
        </p:nvSpPr>
        <p:spPr>
          <a:xfrm>
            <a:off x="1" y="256854"/>
            <a:ext cx="622851" cy="352746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850DAE-7C3B-DB43-BC63-6541B09FAABE}"/>
              </a:ext>
            </a:extLst>
          </p:cNvPr>
          <p:cNvSpPr/>
          <p:nvPr userDrawn="1"/>
        </p:nvSpPr>
        <p:spPr>
          <a:xfrm>
            <a:off x="661883" y="256854"/>
            <a:ext cx="72000" cy="352746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A8F4D91-A9BD-7144-AD51-6A9DA8EE210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96752" y="203584"/>
            <a:ext cx="485739" cy="4887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E02A79-96AC-A843-BC8E-3D8DACF1E40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282491" y="213424"/>
            <a:ext cx="1147601" cy="4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2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CA812F8-3B9A-AD47-B922-5EFA112BB394}"/>
              </a:ext>
            </a:extLst>
          </p:cNvPr>
          <p:cNvSpPr/>
          <p:nvPr/>
        </p:nvSpPr>
        <p:spPr>
          <a:xfrm>
            <a:off x="1282491" y="676029"/>
            <a:ext cx="10909509" cy="3527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005BAC"/>
              </a:gs>
              <a:gs pos="100000">
                <a:srgbClr val="005BAC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DC8009-A8AA-4A41-AC69-6BF9CF93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518" y="-288204"/>
            <a:ext cx="1656635" cy="16566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4F29F0-78D7-374C-BB4D-8FDA9618FE31}"/>
              </a:ext>
            </a:extLst>
          </p:cNvPr>
          <p:cNvSpPr/>
          <p:nvPr/>
        </p:nvSpPr>
        <p:spPr>
          <a:xfrm>
            <a:off x="1" y="256854"/>
            <a:ext cx="622851" cy="352746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4B5F57-57EE-1A4B-9EA5-F55C8FAC3914}"/>
              </a:ext>
            </a:extLst>
          </p:cNvPr>
          <p:cNvSpPr/>
          <p:nvPr/>
        </p:nvSpPr>
        <p:spPr>
          <a:xfrm>
            <a:off x="661883" y="256854"/>
            <a:ext cx="72000" cy="352746"/>
          </a:xfrm>
          <a:prstGeom prst="rect">
            <a:avLst/>
          </a:pr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006713-6342-284C-B802-6B9D03CDF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96752" y="203584"/>
            <a:ext cx="485739" cy="4887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6F6CC1-D229-0449-A9A2-6CF75BE138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282491" y="213424"/>
            <a:ext cx="1147601" cy="4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3004D0-5DFA-F74F-AD36-3282B4C8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589"/>
            <a:ext cx="7984524" cy="511250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纪要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4C0015-5AF7-5F09-FAC8-2720E26CD60A}"/>
              </a:ext>
            </a:extLst>
          </p:cNvPr>
          <p:cNvSpPr txBox="1"/>
          <p:nvPr/>
        </p:nvSpPr>
        <p:spPr>
          <a:xfrm>
            <a:off x="1304826" y="2217716"/>
            <a:ext cx="9262621" cy="179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上周工作：</a:t>
            </a:r>
            <a:endParaRPr lang="en-US" altLang="zh-CN" sz="20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将智能体距离引入目标函数中通信开销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本周工作：</a:t>
            </a:r>
            <a:endParaRPr lang="en-US" altLang="zh-CN" sz="20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Spray And Relay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实验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97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3004D0-5DFA-F74F-AD36-3282B4C8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589"/>
            <a:ext cx="9248480" cy="511250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实验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276EC04-7B76-49FA-9162-04A7607B1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178" y="1971712"/>
            <a:ext cx="998966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</a:pPr>
            <a:r>
              <a:rPr lang="zh-CN" altLang="en-US" b="1" i="1" dirty="0">
                <a:solidFill>
                  <a:schemeClr val="accent1"/>
                </a:solidFill>
                <a:latin typeface="+mn-lt"/>
              </a:rPr>
              <a:t>追踪性能对比</a:t>
            </a:r>
            <a:endParaRPr lang="en-US" altLang="zh-CN" b="1" i="1" dirty="0">
              <a:solidFill>
                <a:schemeClr val="accent1"/>
              </a:solidFill>
              <a:latin typeface="+mn-lt"/>
            </a:endParaRPr>
          </a:p>
          <a:p>
            <a:pPr lvl="0"/>
            <a:endParaRPr lang="en-US" altLang="zh-CN" b="1" i="1" dirty="0">
              <a:solidFill>
                <a:schemeClr val="accent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6C48D6-CCDA-995F-CFC3-3C9B24B22BAC}"/>
                  </a:ext>
                </a:extLst>
              </p:cNvPr>
              <p:cNvSpPr txBox="1"/>
              <p:nvPr/>
            </p:nvSpPr>
            <p:spPr>
              <a:xfrm>
                <a:off x="8213413" y="2249507"/>
                <a:ext cx="4011539" cy="4245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Comm-FC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：智能体完全通信。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DeepWalk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：利用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random walk+word2vec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进行图嵌入。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No-comm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智能体不进行通信。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G2ANet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：通过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Hard+Soft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两层注意力机制来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Spray And Relay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：</a:t>
                </a:r>
                <a:endPara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源点数：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源点分发限次：智能体数量</a:t>
                </a:r>
                <a:endParaRPr lang="en-US" altLang="zh-CN" sz="18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转发概率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𝒑𝒒</m:t>
                        </m:r>
                      </m:sup>
                    </m:sSubSup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𝒔𝒊𝒈𝒎𝒐𝒊𝒅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𝒅𝒊𝒔𝒕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𝒑𝒒</m:t>
                        </m:r>
                      </m:sup>
                    </m:sSubSup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66C48D6-CCDA-995F-CFC3-3C9B24B22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413" y="2249507"/>
                <a:ext cx="4011539" cy="4245393"/>
              </a:xfrm>
              <a:prstGeom prst="rect">
                <a:avLst/>
              </a:prstGeom>
              <a:blipFill>
                <a:blip r:embed="rId3"/>
                <a:stretch>
                  <a:fillRect l="-1216" r="-1368" b="-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A384CD1-6421-E484-0B6E-A4BB12090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209" y="2528274"/>
            <a:ext cx="7060593" cy="39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5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3004D0-5DFA-F74F-AD36-3282B4C8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589"/>
            <a:ext cx="9248480" cy="511250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实验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276EC04-7B76-49FA-9162-04A7607B1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178" y="2110211"/>
            <a:ext cx="998966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</a:pPr>
            <a:r>
              <a:rPr lang="zh-CN" altLang="en-US" b="1" i="1" dirty="0">
                <a:solidFill>
                  <a:schemeClr val="accent1"/>
                </a:solidFill>
                <a:latin typeface="+mn-lt"/>
              </a:rPr>
              <a:t>完全通信</a:t>
            </a:r>
            <a:endParaRPr lang="en-US" altLang="zh-CN" b="1" i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3" name="完全通信会使智能体聚集">
            <a:hlinkClick r:id="" action="ppaction://media"/>
            <a:extLst>
              <a:ext uri="{FF2B5EF4-FFF2-40B4-BE49-F238E27FC236}">
                <a16:creationId xmlns:a16="http://schemas.microsoft.com/office/drawing/2014/main" id="{A9142105-D1E5-1F52-1284-891AEED6B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2815" y="2652538"/>
            <a:ext cx="7426707" cy="38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3004D0-5DFA-F74F-AD36-3282B4C8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589"/>
            <a:ext cx="9248480" cy="511250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实验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276EC04-7B76-49FA-9162-04A7607B1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178" y="2110211"/>
            <a:ext cx="998966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</a:pPr>
            <a:r>
              <a:rPr lang="en-US" altLang="zh-CN" b="1" i="1" dirty="0">
                <a:solidFill>
                  <a:schemeClr val="accent1"/>
                </a:solidFill>
                <a:latin typeface="+mn-lt"/>
              </a:rPr>
              <a:t>Spray And Relay</a:t>
            </a:r>
            <a:r>
              <a:rPr lang="zh-CN" altLang="en-US" b="1" i="1" dirty="0">
                <a:solidFill>
                  <a:schemeClr val="accent1"/>
                </a:solidFill>
                <a:latin typeface="+mn-lt"/>
              </a:rPr>
              <a:t>通信</a:t>
            </a:r>
            <a:endParaRPr lang="en-US" altLang="zh-CN" b="1" i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Spray And Relay">
            <a:hlinkClick r:id="" action="ppaction://media"/>
            <a:extLst>
              <a:ext uri="{FF2B5EF4-FFF2-40B4-BE49-F238E27FC236}">
                <a16:creationId xmlns:a16="http://schemas.microsoft.com/office/drawing/2014/main" id="{72FD7E9C-17FE-EFA0-E384-318D64D93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9617" y="2651094"/>
            <a:ext cx="7462194" cy="390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4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3004D0-5DFA-F74F-AD36-3282B4C8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589"/>
            <a:ext cx="9248480" cy="511250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实验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276EC04-7B76-49FA-9162-04A7607B1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178" y="2110211"/>
            <a:ext cx="998966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tabLst/>
            </a:pPr>
            <a:r>
              <a:rPr lang="zh-CN" altLang="en-US" b="1" i="1" dirty="0">
                <a:solidFill>
                  <a:schemeClr val="accent1"/>
                </a:solidFill>
                <a:latin typeface="+mn-lt"/>
              </a:rPr>
              <a:t>效费比</a:t>
            </a:r>
            <a:endParaRPr lang="en-US" altLang="zh-CN" b="1" i="1" dirty="0">
              <a:solidFill>
                <a:schemeClr val="accent1"/>
              </a:solidFill>
              <a:latin typeface="+mn-lt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CFBC6828-8753-603F-73C7-839E9C0BB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517353"/>
              </p:ext>
            </p:extLst>
          </p:nvPr>
        </p:nvGraphicFramePr>
        <p:xfrm>
          <a:off x="2016217" y="2807344"/>
          <a:ext cx="8929949" cy="3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707">
                  <a:extLst>
                    <a:ext uri="{9D8B030D-6E8A-4147-A177-3AD203B41FA5}">
                      <a16:colId xmlns:a16="http://schemas.microsoft.com/office/drawing/2014/main" val="4021011588"/>
                    </a:ext>
                  </a:extLst>
                </a:gridCol>
                <a:gridCol w="1275707">
                  <a:extLst>
                    <a:ext uri="{9D8B030D-6E8A-4147-A177-3AD203B41FA5}">
                      <a16:colId xmlns:a16="http://schemas.microsoft.com/office/drawing/2014/main" val="2393340069"/>
                    </a:ext>
                  </a:extLst>
                </a:gridCol>
                <a:gridCol w="1275707">
                  <a:extLst>
                    <a:ext uri="{9D8B030D-6E8A-4147-A177-3AD203B41FA5}">
                      <a16:colId xmlns:a16="http://schemas.microsoft.com/office/drawing/2014/main" val="2154382293"/>
                    </a:ext>
                  </a:extLst>
                </a:gridCol>
                <a:gridCol w="1275707">
                  <a:extLst>
                    <a:ext uri="{9D8B030D-6E8A-4147-A177-3AD203B41FA5}">
                      <a16:colId xmlns:a16="http://schemas.microsoft.com/office/drawing/2014/main" val="2285905979"/>
                    </a:ext>
                  </a:extLst>
                </a:gridCol>
                <a:gridCol w="1275707">
                  <a:extLst>
                    <a:ext uri="{9D8B030D-6E8A-4147-A177-3AD203B41FA5}">
                      <a16:colId xmlns:a16="http://schemas.microsoft.com/office/drawing/2014/main" val="3580570836"/>
                    </a:ext>
                  </a:extLst>
                </a:gridCol>
                <a:gridCol w="1275707">
                  <a:extLst>
                    <a:ext uri="{9D8B030D-6E8A-4147-A177-3AD203B41FA5}">
                      <a16:colId xmlns:a16="http://schemas.microsoft.com/office/drawing/2014/main" val="797771342"/>
                    </a:ext>
                  </a:extLst>
                </a:gridCol>
                <a:gridCol w="1275707">
                  <a:extLst>
                    <a:ext uri="{9D8B030D-6E8A-4147-A177-3AD203B41FA5}">
                      <a16:colId xmlns:a16="http://schemas.microsoft.com/office/drawing/2014/main" val="64627374"/>
                    </a:ext>
                  </a:extLst>
                </a:gridCol>
              </a:tblGrid>
              <a:tr h="43380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完全通信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Spray And Relay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46165"/>
                  </a:ext>
                </a:extLst>
              </a:tr>
              <a:tr h="74875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追踪性能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通信开销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效费比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追踪性能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通信开销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效费比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7658"/>
                  </a:ext>
                </a:extLst>
              </a:tr>
              <a:tr h="433801">
                <a:tc>
                  <a:txBody>
                    <a:bodyPr/>
                    <a:lstStyle/>
                    <a:p>
                      <a:r>
                        <a:rPr lang="en-US" altLang="zh-CN" dirty="0"/>
                        <a:t>2a2t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0.085304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0.086076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362267"/>
                  </a:ext>
                </a:extLst>
              </a:tr>
              <a:tr h="433801">
                <a:tc>
                  <a:txBody>
                    <a:bodyPr/>
                    <a:lstStyle/>
                    <a:p>
                      <a:r>
                        <a:rPr lang="en-US" altLang="zh-CN" dirty="0"/>
                        <a:t>4a4t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38770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0.009389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35330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0.009793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230468"/>
                  </a:ext>
                </a:extLst>
              </a:tr>
              <a:tr h="433801">
                <a:tc>
                  <a:txBody>
                    <a:bodyPr/>
                    <a:lstStyle/>
                    <a:p>
                      <a:r>
                        <a:rPr lang="en-US" altLang="zh-CN" dirty="0"/>
                        <a:t>8a8t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214219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0.001858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197067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0.002081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76732"/>
                  </a:ext>
                </a:extLst>
              </a:tr>
              <a:tr h="433801">
                <a:tc>
                  <a:txBody>
                    <a:bodyPr/>
                    <a:lstStyle/>
                    <a:p>
                      <a:r>
                        <a:rPr lang="en-US" altLang="zh-CN" dirty="0"/>
                        <a:t>16a16t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858883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0.000481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844413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0.000516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083589"/>
                  </a:ext>
                </a:extLst>
              </a:tr>
              <a:tr h="433801">
                <a:tc>
                  <a:txBody>
                    <a:bodyPr/>
                    <a:lstStyle/>
                    <a:p>
                      <a:r>
                        <a:rPr lang="en-US" altLang="zh-CN" dirty="0"/>
                        <a:t>32a32t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4689561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3363903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0.000142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374648"/>
                  </a:ext>
                </a:extLst>
              </a:tr>
              <a:tr h="433801">
                <a:tc>
                  <a:txBody>
                    <a:bodyPr/>
                    <a:lstStyle/>
                    <a:p>
                      <a:r>
                        <a:rPr lang="en-US" altLang="zh-CN" dirty="0"/>
                        <a:t>64a64t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20821608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0.000025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17311673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0.000030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14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58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3004D0-5DFA-F74F-AD36-3282B4C8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589"/>
            <a:ext cx="9248480" cy="511250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改进方向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276EC04-7B76-49FA-9162-04A7607B1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138" y="2433704"/>
            <a:ext cx="9989662" cy="16044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u"/>
              <a:tabLst/>
            </a:pP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源点个数及源点分发限次寻优</a:t>
            </a:r>
            <a:endParaRPr lang="en-US" altLang="zh-CN" b="1" dirty="0">
              <a:solidFill>
                <a:schemeClr val="accent1"/>
              </a:solidFill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u"/>
              <a:tabLst/>
            </a:pP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转发概率进一步降低通信开销</a:t>
            </a:r>
            <a:endParaRPr lang="en-US" altLang="zh-CN" b="1" dirty="0">
              <a:solidFill>
                <a:schemeClr val="accent1"/>
              </a:solidFill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</a:pP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       </a:t>
            </a:r>
            <a:r>
              <a:rPr lang="zh-CN" altLang="en-US" b="1" dirty="0">
                <a:latin typeface="+mn-lt"/>
              </a:rPr>
              <a:t>目前对比完全通信去除了远距离负面通信，但通信开销仍较大</a:t>
            </a:r>
            <a:endParaRPr lang="en-US" altLang="zh-CN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4942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5712</TotalTime>
  <Words>203</Words>
  <Application>Microsoft Office PowerPoint</Application>
  <PresentationFormat>宽屏</PresentationFormat>
  <Paragraphs>81</Paragraphs>
  <Slides>7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等线</vt:lpstr>
      <vt:lpstr>等线 Light</vt:lpstr>
      <vt:lpstr>宋体</vt:lpstr>
      <vt:lpstr>微软雅黑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 Snowberry</dc:creator>
  <cp:lastModifiedBy>ghy</cp:lastModifiedBy>
  <cp:revision>50</cp:revision>
  <dcterms:created xsi:type="dcterms:W3CDTF">2022-01-02T08:17:08Z</dcterms:created>
  <dcterms:modified xsi:type="dcterms:W3CDTF">2022-07-31T13:30:43Z</dcterms:modified>
</cp:coreProperties>
</file>